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45080-2913-48EC-925B-DBB6184B246B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9EB212-E710-4418-9999-4D0E21157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54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A14F6D0-5BD5-45B0-8A16-A93849D38AA5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0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7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78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mg-ppt-master.g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867" cy="688543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4861"/>
            <a:ext cx="8229600" cy="4525963"/>
          </a:xfrm>
        </p:spPr>
        <p:txBody>
          <a:bodyPr/>
          <a:lstStyle>
            <a:lvl1pPr marL="0" indent="0">
              <a:buNone/>
              <a:defRPr sz="2800" b="1" i="0">
                <a:latin typeface="+mj-lt"/>
                <a:cs typeface="Myriad Pro"/>
              </a:defRPr>
            </a:lvl1pPr>
            <a:lvl2pPr marL="742950" indent="-285750">
              <a:buFont typeface="Wingdings" charset="2"/>
              <a:buChar char="§"/>
              <a:defRPr sz="2400" b="0" i="0">
                <a:solidFill>
                  <a:srgbClr val="00AEEF"/>
                </a:solidFill>
                <a:latin typeface="+mn-lt"/>
                <a:cs typeface="Myriad Pro"/>
              </a:defRPr>
            </a:lvl2pPr>
            <a:lvl3pPr marL="1143000" indent="-228600">
              <a:buFont typeface="Wingdings" charset="2"/>
              <a:buChar char="§"/>
              <a:defRPr sz="2000" b="0" i="0">
                <a:latin typeface="+mn-lt"/>
                <a:cs typeface="Myriad Pro"/>
              </a:defRPr>
            </a:lvl3pPr>
            <a:lvl4pPr marL="1600200" indent="-228600">
              <a:buFont typeface="Wingdings" charset="2"/>
              <a:buChar char="§"/>
              <a:defRPr sz="1800" b="0" i="0">
                <a:latin typeface="+mn-lt"/>
                <a:cs typeface="Myriad Pro"/>
              </a:defRPr>
            </a:lvl4pPr>
            <a:lvl5pPr>
              <a:defRPr b="0" i="0">
                <a:latin typeface="Myriad Pro"/>
                <a:cs typeface="Myria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78953" y="6432621"/>
            <a:ext cx="477158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NPower</a:t>
            </a:r>
            <a:r>
              <a:rPr lang="en-US" sz="800" baseline="0" dirty="0" smtClean="0">
                <a:solidFill>
                  <a:schemeClr val="bg1">
                    <a:lumMod val="50000"/>
                  </a:schemeClr>
                </a:solidFill>
              </a:rPr>
              <a:t>  /  Proprietary and Confidential  /  Not for Distribution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7061939" y="6432621"/>
            <a:ext cx="18278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AB5F26E0-A768-F14F-92CE-1F3D2DE9D4B7}" type="slidenum">
              <a:rPr lang="en-US" sz="800" b="1" smtClean="0">
                <a:solidFill>
                  <a:schemeClr val="bg1">
                    <a:lumMod val="50000"/>
                  </a:schemeClr>
                </a:solidFill>
              </a:rPr>
              <a:t>‹#›</a:t>
            </a:fld>
            <a:endParaRPr lang="en-US" sz="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592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img-ppt-title.g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0"/>
            <a:ext cx="9164638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368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80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5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46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76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811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52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1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9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E862C-A88A-4105-881D-67D896BFC59F}" type="datetimeFigureOut">
              <a:rPr lang="en-US" smtClean="0"/>
              <a:t>1/9/2015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96384-1FC7-45D3-9C68-CE62BAC68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69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:\Marketing\2014_MW\Brand\Logos\Program Marks\New\Format - JPG\NP-TCC-Color-Smal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50" y="5715000"/>
            <a:ext cx="2456121" cy="648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08431" y="4146331"/>
            <a:ext cx="394973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Community Corps</a:t>
            </a:r>
          </a:p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Case Studies</a:t>
            </a: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23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19904"/>
            <a:ext cx="8229600" cy="557098"/>
          </a:xfrm>
        </p:spPr>
        <p:txBody>
          <a:bodyPr>
            <a:normAutofit/>
          </a:bodyPr>
          <a:lstStyle/>
          <a:p>
            <a:r>
              <a:rPr lang="en" dirty="0" smtClean="0">
                <a:solidFill>
                  <a:schemeClr val="dk1"/>
                </a:solidFill>
              </a:rPr>
              <a:t>The Neighborhood Centre</a:t>
            </a:r>
            <a:endParaRPr lang="en-US" dirty="0"/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430548" y="1554139"/>
            <a:ext cx="8229600" cy="49556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b="1" i="0" kern="1200">
                <a:solidFill>
                  <a:schemeClr val="tx1"/>
                </a:solidFill>
                <a:latin typeface="+mj-lt"/>
                <a:ea typeface="+mn-ea"/>
                <a:cs typeface="Myriad Pro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2400" b="0" i="0" kern="1200">
                <a:solidFill>
                  <a:srgbClr val="00AEEF"/>
                </a:solidFill>
                <a:latin typeface="+mn-lt"/>
                <a:ea typeface="+mn-ea"/>
                <a:cs typeface="Myriad Pro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Myriad Pro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Wingdings" charset="2"/>
              <a:buChar char="§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Myriad Pro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Myriad Pro"/>
                <a:ea typeface="+mn-ea"/>
                <a:cs typeface="Myriad Pro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8325" lvl="1" indent="-222250">
              <a:spcBef>
                <a:spcPts val="0"/>
              </a:spcBef>
            </a:pPr>
            <a:endParaRPr lang="en-US" sz="800" b="1" dirty="0" smtClean="0"/>
          </a:p>
          <a:p>
            <a:pPr marL="568325" lvl="1" indent="-222250">
              <a:spcBef>
                <a:spcPts val="0"/>
              </a:spcBef>
            </a:pPr>
            <a:endParaRPr lang="en-US" sz="800" b="1" dirty="0"/>
          </a:p>
          <a:p>
            <a:pPr marL="568325" lvl="1" indent="-222250">
              <a:spcBef>
                <a:spcPts val="0"/>
              </a:spcBef>
            </a:pPr>
            <a:endParaRPr lang="en-US" sz="800" b="1" dirty="0" smtClean="0"/>
          </a:p>
          <a:p>
            <a:pPr marL="568325" lvl="1" indent="-222250">
              <a:spcBef>
                <a:spcPts val="0"/>
              </a:spcBef>
            </a:pPr>
            <a:endParaRPr lang="en-US" sz="800" b="1" dirty="0" smtClean="0"/>
          </a:p>
          <a:p>
            <a:pPr marL="568325" lvl="1" indent="-222250">
              <a:spcBef>
                <a:spcPts val="0"/>
              </a:spcBef>
            </a:pPr>
            <a:endParaRPr lang="en-US" sz="800" b="1" dirty="0"/>
          </a:p>
          <a:p>
            <a:pPr marL="568325" lvl="1" indent="-222250">
              <a:spcBef>
                <a:spcPts val="0"/>
              </a:spcBef>
            </a:pPr>
            <a:endParaRPr lang="en-US" sz="800" b="1" dirty="0" smtClean="0"/>
          </a:p>
          <a:p>
            <a:pPr marL="568325" lvl="1" indent="-222250">
              <a:spcBef>
                <a:spcPts val="0"/>
              </a:spcBef>
            </a:pPr>
            <a:endParaRPr lang="en-US" sz="800" b="1" dirty="0" smtClean="0"/>
          </a:p>
          <a:p>
            <a:pPr marL="568325" lvl="1" indent="-222250">
              <a:spcBef>
                <a:spcPts val="0"/>
              </a:spcBef>
            </a:pPr>
            <a:r>
              <a:rPr lang="en-US" sz="2200" b="1" dirty="0" smtClean="0"/>
              <a:t>Need</a:t>
            </a:r>
          </a:p>
          <a:p>
            <a:pPr marL="568325" lvl="2" indent="0">
              <a:spcBef>
                <a:spcPts val="0"/>
              </a:spcBef>
              <a:buNone/>
            </a:pPr>
            <a:r>
              <a:rPr lang="en-US" sz="1600" dirty="0" smtClean="0"/>
              <a:t>The </a:t>
            </a:r>
            <a:r>
              <a:rPr lang="en-US" sz="1600" dirty="0" err="1" smtClean="0"/>
              <a:t>Neighbourhood</a:t>
            </a:r>
            <a:r>
              <a:rPr lang="en-US" sz="1600" dirty="0" smtClean="0"/>
              <a:t> Centre  provides </a:t>
            </a:r>
            <a:r>
              <a:rPr lang="en-US" sz="1600" dirty="0"/>
              <a:t>information and referral </a:t>
            </a:r>
            <a:r>
              <a:rPr lang="en-US" sz="1600" dirty="0" smtClean="0"/>
              <a:t>to low income residents in East Toronto who need help finding services. The organization also provides a variety of services to build </a:t>
            </a:r>
            <a:r>
              <a:rPr lang="en-US" sz="1600" dirty="0"/>
              <a:t>capacity, leadership and opportunity for children, families and seniors</a:t>
            </a:r>
            <a:r>
              <a:rPr lang="en-US" sz="1600" dirty="0" smtClean="0"/>
              <a:t>. The organization’s challenge was that its website was not achieving its goals of delivering relevant, up-to-date content, attracting new volunteers and donors, and providing a satisfactory user experience for its existing clientele.</a:t>
            </a:r>
          </a:p>
          <a:p>
            <a:pPr marL="568325" lvl="2" indent="0">
              <a:spcBef>
                <a:spcPts val="0"/>
              </a:spcBef>
              <a:buNone/>
            </a:pPr>
            <a:endParaRPr lang="en-US" sz="1600" b="1" dirty="0" smtClean="0"/>
          </a:p>
          <a:p>
            <a:pPr marL="568325" lvl="1" indent="-222250">
              <a:spcBef>
                <a:spcPts val="0"/>
              </a:spcBef>
            </a:pPr>
            <a:r>
              <a:rPr lang="en-US" sz="2200" b="1" dirty="0" smtClean="0"/>
              <a:t>Solution</a:t>
            </a:r>
            <a:endParaRPr lang="en-US" sz="2200" b="1" dirty="0"/>
          </a:p>
          <a:p>
            <a:pPr marL="568325" lvl="2" indent="0">
              <a:spcBef>
                <a:spcPts val="0"/>
              </a:spcBef>
              <a:buNone/>
            </a:pPr>
            <a:r>
              <a:rPr lang="en-US" sz="1600" dirty="0" smtClean="0"/>
              <a:t>The Community Corps </a:t>
            </a:r>
            <a:r>
              <a:rPr lang="en-US" sz="1600" dirty="0"/>
              <a:t>arranged for </a:t>
            </a:r>
            <a:r>
              <a:rPr lang="en-US" sz="1600" dirty="0" err="1" smtClean="0"/>
              <a:t>Neighbourhood</a:t>
            </a:r>
            <a:r>
              <a:rPr lang="en-US" sz="1600" dirty="0" smtClean="0"/>
              <a:t> Centre </a:t>
            </a:r>
            <a:r>
              <a:rPr lang="en-US" sz="1600" dirty="0"/>
              <a:t>to </a:t>
            </a:r>
            <a:r>
              <a:rPr lang="en-US" sz="1600" dirty="0" smtClean="0"/>
              <a:t>receive </a:t>
            </a:r>
            <a:r>
              <a:rPr lang="en-US" sz="1600" dirty="0"/>
              <a:t>a pro bono </a:t>
            </a:r>
            <a:r>
              <a:rPr lang="en-US" sz="1600" dirty="0" smtClean="0"/>
              <a:t>website assessment </a:t>
            </a:r>
            <a:r>
              <a:rPr lang="en-US" sz="1600" dirty="0"/>
              <a:t> from a team of technology </a:t>
            </a:r>
            <a:r>
              <a:rPr lang="en-US" sz="1600" dirty="0" smtClean="0"/>
              <a:t>consultants from Tata Consultancy Services (TCS). The TCS consultants </a:t>
            </a:r>
            <a:r>
              <a:rPr lang="en-US" sz="1600" dirty="0"/>
              <a:t>created a mock home page layout, provided multiple suggestions on what should be included to attract more </a:t>
            </a:r>
            <a:r>
              <a:rPr lang="en-US" sz="1600" dirty="0" smtClean="0"/>
              <a:t>users, and recommended multiple </a:t>
            </a:r>
            <a:r>
              <a:rPr lang="en-US" sz="1600" dirty="0"/>
              <a:t>time and cost-effective hosting options that would help the organization reach </a:t>
            </a:r>
            <a:r>
              <a:rPr lang="en-US" sz="1600" dirty="0" smtClean="0"/>
              <a:t>considerably more </a:t>
            </a:r>
            <a:r>
              <a:rPr lang="en-US" sz="1600" dirty="0"/>
              <a:t>donors</a:t>
            </a:r>
            <a:r>
              <a:rPr lang="en-US" sz="1600" dirty="0" smtClean="0"/>
              <a:t>. </a:t>
            </a:r>
          </a:p>
          <a:p>
            <a:pPr marL="568325" lvl="2" indent="0">
              <a:spcBef>
                <a:spcPts val="0"/>
              </a:spcBef>
              <a:buNone/>
            </a:pPr>
            <a:endParaRPr lang="en-US" sz="900" b="1" dirty="0" smtClean="0"/>
          </a:p>
          <a:p>
            <a:pPr marL="568325" lvl="1" indent="-222250">
              <a:spcBef>
                <a:spcPts val="0"/>
              </a:spcBef>
            </a:pPr>
            <a:r>
              <a:rPr lang="en-US" sz="2200" b="1" dirty="0" smtClean="0"/>
              <a:t>Impact</a:t>
            </a:r>
            <a:endParaRPr lang="en-US" sz="2200" b="1" dirty="0"/>
          </a:p>
          <a:p>
            <a:pPr marL="568325" lvl="1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prstClr val="black"/>
                </a:solidFill>
                <a:cs typeface="+mn-cs"/>
              </a:rPr>
              <a:t>The </a:t>
            </a:r>
            <a:r>
              <a:rPr lang="en-US" sz="1600" dirty="0">
                <a:solidFill>
                  <a:schemeClr val="tx1"/>
                </a:solidFill>
              </a:rPr>
              <a:t>recommendations </a:t>
            </a:r>
            <a:r>
              <a:rPr lang="en-US" sz="1600" dirty="0" smtClean="0">
                <a:solidFill>
                  <a:schemeClr val="tx1"/>
                </a:solidFill>
              </a:rPr>
              <a:t>from the </a:t>
            </a:r>
            <a:r>
              <a:rPr lang="en-US" sz="1600" dirty="0">
                <a:solidFill>
                  <a:schemeClr val="tx1"/>
                </a:solidFill>
              </a:rPr>
              <a:t>TCS consultants </a:t>
            </a:r>
            <a:r>
              <a:rPr lang="en-US" sz="1600" dirty="0" smtClean="0">
                <a:solidFill>
                  <a:schemeClr val="tx1"/>
                </a:solidFill>
              </a:rPr>
              <a:t>regarding search engine optimization, and improving the accessibility and usability of </a:t>
            </a:r>
            <a:r>
              <a:rPr lang="en-US" sz="1600" dirty="0">
                <a:solidFill>
                  <a:schemeClr val="tx1"/>
                </a:solidFill>
              </a:rPr>
              <a:t>its website </a:t>
            </a:r>
            <a:r>
              <a:rPr lang="en-US" sz="1600" dirty="0" smtClean="0">
                <a:solidFill>
                  <a:schemeClr val="tx1"/>
                </a:solidFill>
              </a:rPr>
              <a:t>will facilitate the attainment of </a:t>
            </a:r>
            <a:r>
              <a:rPr lang="en-US" sz="1600" dirty="0" err="1" smtClean="0">
                <a:solidFill>
                  <a:schemeClr val="tx1"/>
                </a:solidFill>
              </a:rPr>
              <a:t>Neighbourhood</a:t>
            </a:r>
            <a:r>
              <a:rPr lang="en-US" sz="1600" dirty="0" smtClean="0">
                <a:solidFill>
                  <a:schemeClr val="tx1"/>
                </a:solidFill>
              </a:rPr>
              <a:t> Centre’s website goals, and ultimately, attainment of their program goals.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0163" y="1277002"/>
            <a:ext cx="5044968" cy="904863"/>
          </a:xfrm>
          <a:prstGeom prst="rect">
            <a:avLst/>
          </a:prstGeom>
          <a:solidFill>
            <a:srgbClr val="D9F5FF"/>
          </a:solidFill>
        </p:spPr>
        <p:txBody>
          <a:bodyPr wrap="square" rtlCol="0">
            <a:spAutoFit/>
          </a:bodyPr>
          <a:lstStyle/>
          <a:p>
            <a:pPr marL="0" lvl="1">
              <a:lnSpc>
                <a:spcPct val="110000"/>
              </a:lnSpc>
            </a:pPr>
            <a:r>
              <a:rPr lang="en-US" sz="1600" i="1" dirty="0" smtClean="0"/>
              <a:t>“</a:t>
            </a:r>
            <a:r>
              <a:rPr lang="en-US" sz="1400" i="1" dirty="0" smtClean="0"/>
              <a:t>I am </a:t>
            </a:r>
            <a:r>
              <a:rPr lang="en-US" sz="1400" dirty="0" smtClean="0"/>
              <a:t>very </a:t>
            </a:r>
            <a:r>
              <a:rPr lang="en-US" sz="1400" dirty="0"/>
              <a:t>pleased with </a:t>
            </a:r>
            <a:r>
              <a:rPr lang="en-US" sz="1400" dirty="0" smtClean="0"/>
              <a:t>the </a:t>
            </a:r>
            <a:r>
              <a:rPr lang="en-US" sz="1400" dirty="0"/>
              <a:t>research that was performed in such a short amount of time.</a:t>
            </a:r>
            <a:r>
              <a:rPr lang="en-US" sz="1600" i="1" dirty="0" smtClean="0"/>
              <a:t>”</a:t>
            </a:r>
            <a:endParaRPr lang="en-US" sz="1600" dirty="0" smtClean="0"/>
          </a:p>
          <a:p>
            <a:pPr marL="0" lvl="1">
              <a:lnSpc>
                <a:spcPct val="110000"/>
              </a:lnSpc>
            </a:pPr>
            <a:r>
              <a:rPr lang="en-US" sz="1600" b="1" i="1" dirty="0">
                <a:solidFill>
                  <a:srgbClr val="FF0000"/>
                </a:solidFill>
              </a:rPr>
              <a:t> </a:t>
            </a:r>
            <a:r>
              <a:rPr lang="en-US" sz="1600" b="1" i="1" dirty="0" smtClean="0">
                <a:solidFill>
                  <a:srgbClr val="FF0000"/>
                </a:solidFill>
              </a:rPr>
              <a:t>                </a:t>
            </a:r>
            <a:r>
              <a:rPr lang="en-US" sz="1400" i="1" dirty="0" smtClean="0"/>
              <a:t>Claire </a:t>
            </a:r>
            <a:r>
              <a:rPr lang="en-US" sz="1400" i="1" dirty="0" err="1"/>
              <a:t>Barcik</a:t>
            </a:r>
            <a:r>
              <a:rPr lang="en-US" sz="1400" i="1" dirty="0"/>
              <a:t>, Executive </a:t>
            </a:r>
            <a:r>
              <a:rPr lang="en-US" sz="1400" i="1" dirty="0" smtClean="0"/>
              <a:t>Director, </a:t>
            </a:r>
            <a:r>
              <a:rPr lang="en-US" sz="1400" i="1" dirty="0" err="1" smtClean="0"/>
              <a:t>Neighbourhood</a:t>
            </a:r>
            <a:r>
              <a:rPr lang="en-US" sz="1400" i="1" dirty="0" smtClean="0"/>
              <a:t> Centre</a:t>
            </a:r>
            <a:endParaRPr lang="en-US" sz="1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47296"/>
            <a:ext cx="7293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Capacity Building – Website Assessment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7" name="Picture 6" descr="Welcome to... Neighbourhood Centr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14400"/>
            <a:ext cx="1905000" cy="13716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196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136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Constance Mussa</dc:creator>
  <cp:lastModifiedBy>Kelli Antonucci</cp:lastModifiedBy>
  <cp:revision>70</cp:revision>
  <dcterms:created xsi:type="dcterms:W3CDTF">2014-12-08T15:11:14Z</dcterms:created>
  <dcterms:modified xsi:type="dcterms:W3CDTF">2015-01-09T15:56:44Z</dcterms:modified>
</cp:coreProperties>
</file>